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96" r:id="rId3"/>
    <p:sldId id="305" r:id="rId4"/>
    <p:sldId id="303" r:id="rId5"/>
    <p:sldId id="306" r:id="rId6"/>
    <p:sldId id="304" r:id="rId7"/>
    <p:sldId id="28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" initials="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  <a:srgbClr val="33CC33"/>
    <a:srgbClr val="FFCC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F53E2-B325-45FE-A179-416DC6889C47}" type="datetimeFigureOut">
              <a:rPr lang="en-GB" smtClean="0"/>
              <a:t>16/05/2017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D5A1B-76B9-4EE6-AD65-CB69DFFF6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11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>
              <a:ea typeface="ヒラギノ角ゴ Pro W3" charset="-128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9pPr>
          </a:lstStyle>
          <a:p>
            <a:pPr>
              <a:spcBef>
                <a:spcPct val="0"/>
              </a:spcBef>
            </a:pPr>
            <a:fld id="{99D3455D-0BFF-4B63-BF8C-91825DD470A7}" type="slidenum">
              <a:rPr lang="it-IT" altLang="zh-CN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it-IT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482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524D8-05A5-43C1-A492-5DFAFB32C9A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12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-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484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6248400" cy="4525963"/>
          </a:xfrm>
        </p:spPr>
        <p:txBody>
          <a:bodyPr/>
          <a:lstStyle>
            <a:lvl1pPr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5B812-F95E-4E0F-9BB9-82FC782645B6}" type="datetime1">
              <a:rPr lang="it-IT" altLang="zh-CN"/>
              <a:pPr>
                <a:defRPr/>
              </a:pPr>
              <a:t>16/05/2017</a:t>
            </a:fld>
            <a:endParaRPr lang="it-IT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Prospettive di sviluppo sul mercato cinese per le imprese italiane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8A092-4AB4-45C7-B0FC-442D417B84AE}" type="slidenum">
              <a:rPr lang="it-IT" altLang="zh-CN"/>
              <a:pPr>
                <a:defRPr/>
              </a:pPr>
              <a:t>‹#›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633476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-Addr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ChangeArrowheads="1"/>
          </p:cNvSpPr>
          <p:nvPr userDrawn="1"/>
        </p:nvSpPr>
        <p:spPr bwMode="auto">
          <a:xfrm>
            <a:off x="480887" y="214314"/>
            <a:ext cx="4261103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9pPr>
          </a:lstStyle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3600" b="1">
                <a:solidFill>
                  <a:srgbClr val="E26646"/>
                </a:solidFill>
                <a:latin typeface="Trebuchet MS" pitchFamily="34" charset="0"/>
              </a:rPr>
              <a:t>La nostra Struttura</a:t>
            </a:r>
          </a:p>
        </p:txBody>
      </p:sp>
      <p:pic>
        <p:nvPicPr>
          <p:cNvPr id="3" name="Immagine 37" descr="chin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27"/>
          <a:stretch>
            <a:fillRect/>
          </a:stretch>
        </p:blipFill>
        <p:spPr bwMode="auto">
          <a:xfrm>
            <a:off x="1" y="1317625"/>
            <a:ext cx="2981325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9"/>
          <p:cNvSpPr txBox="1">
            <a:spLocks noChangeArrowheads="1"/>
          </p:cNvSpPr>
          <p:nvPr userDrawn="1"/>
        </p:nvSpPr>
        <p:spPr bwMode="auto">
          <a:xfrm>
            <a:off x="1981201" y="2909890"/>
            <a:ext cx="11906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zh-CN" sz="1200" b="1">
                <a:solidFill>
                  <a:srgbClr val="E26646"/>
                </a:solidFill>
                <a:latin typeface="Trebuchet MS" pitchFamily="34" charset="0"/>
              </a:rPr>
              <a:t>Pechino</a:t>
            </a:r>
            <a:endParaRPr lang="it-IT" altLang="zh-CN" sz="1200">
              <a:solidFill>
                <a:srgbClr val="E26646"/>
              </a:solidFill>
              <a:latin typeface="Trebuchet MS" pitchFamily="34" charset="0"/>
            </a:endParaRPr>
          </a:p>
        </p:txBody>
      </p:sp>
      <p:sp>
        <p:nvSpPr>
          <p:cNvPr id="5" name="CasellaDiTesto 41"/>
          <p:cNvSpPr txBox="1">
            <a:spLocks noChangeArrowheads="1"/>
          </p:cNvSpPr>
          <p:nvPr userDrawn="1"/>
        </p:nvSpPr>
        <p:spPr bwMode="auto">
          <a:xfrm>
            <a:off x="1631950" y="4048127"/>
            <a:ext cx="1187450" cy="2762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b="1">
                <a:solidFill>
                  <a:srgbClr val="E26646"/>
                </a:solidFill>
                <a:latin typeface="Trebuchet MS" pitchFamily="34" charset="0"/>
              </a:rPr>
              <a:t>Guangzhou</a:t>
            </a:r>
          </a:p>
        </p:txBody>
      </p:sp>
      <p:sp>
        <p:nvSpPr>
          <p:cNvPr id="6" name="CasellaDiTesto 42"/>
          <p:cNvSpPr txBox="1">
            <a:spLocks noChangeArrowheads="1"/>
          </p:cNvSpPr>
          <p:nvPr userDrawn="1"/>
        </p:nvSpPr>
        <p:spPr bwMode="auto">
          <a:xfrm>
            <a:off x="1936750" y="3305177"/>
            <a:ext cx="1187450" cy="2762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pitchFamily="-65" charset="-128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b="1">
                <a:solidFill>
                  <a:srgbClr val="E26646"/>
                </a:solidFill>
                <a:latin typeface="Trebuchet MS" pitchFamily="34" charset="0"/>
              </a:rPr>
              <a:t> Shanghai</a:t>
            </a:r>
          </a:p>
        </p:txBody>
      </p:sp>
      <p:cxnSp>
        <p:nvCxnSpPr>
          <p:cNvPr id="7" name="Connettore 1 45"/>
          <p:cNvCxnSpPr>
            <a:cxnSpLocks noChangeShapeType="1"/>
          </p:cNvCxnSpPr>
          <p:nvPr userDrawn="1"/>
        </p:nvCxnSpPr>
        <p:spPr bwMode="auto">
          <a:xfrm rot="10800000">
            <a:off x="1447800" y="2908300"/>
            <a:ext cx="609600" cy="139700"/>
          </a:xfrm>
          <a:prstGeom prst="line">
            <a:avLst/>
          </a:prstGeom>
          <a:noFill/>
          <a:ln w="3175">
            <a:solidFill>
              <a:srgbClr val="BDB196"/>
            </a:solidFill>
            <a:round/>
            <a:headEnd/>
            <a:tailEnd type="oval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8" name="Connettore 1 50"/>
          <p:cNvCxnSpPr>
            <a:cxnSpLocks noChangeShapeType="1"/>
          </p:cNvCxnSpPr>
          <p:nvPr userDrawn="1"/>
        </p:nvCxnSpPr>
        <p:spPr bwMode="auto">
          <a:xfrm rot="10800000" flipV="1">
            <a:off x="1752600" y="3452813"/>
            <a:ext cx="304800" cy="138112"/>
          </a:xfrm>
          <a:prstGeom prst="line">
            <a:avLst/>
          </a:prstGeom>
          <a:noFill/>
          <a:ln w="3175">
            <a:solidFill>
              <a:srgbClr val="BDB196"/>
            </a:solidFill>
            <a:round/>
            <a:headEnd/>
            <a:tailEnd type="oval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9" name="Connettore 1 56"/>
          <p:cNvCxnSpPr>
            <a:cxnSpLocks noChangeShapeType="1"/>
          </p:cNvCxnSpPr>
          <p:nvPr userDrawn="1"/>
        </p:nvCxnSpPr>
        <p:spPr bwMode="auto">
          <a:xfrm rot="10800000">
            <a:off x="1295400" y="4200525"/>
            <a:ext cx="457200" cy="1588"/>
          </a:xfrm>
          <a:prstGeom prst="line">
            <a:avLst/>
          </a:prstGeom>
          <a:noFill/>
          <a:ln w="3175">
            <a:solidFill>
              <a:srgbClr val="BDB196"/>
            </a:solidFill>
            <a:round/>
            <a:headEnd/>
            <a:tailEnd type="oval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0" name="Text Box 19"/>
          <p:cNvSpPr txBox="1">
            <a:spLocks noChangeArrowheads="1"/>
          </p:cNvSpPr>
          <p:nvPr userDrawn="1"/>
        </p:nvSpPr>
        <p:spPr bwMode="auto">
          <a:xfrm>
            <a:off x="228600" y="4800602"/>
            <a:ext cx="7467600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numCol="3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Pechino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x-none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北京市朝阳区工体北路甲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6</a:t>
            </a:r>
            <a:r>
              <a:rPr lang="x-none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号中宇大厦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1612</a:t>
            </a:r>
            <a:r>
              <a:rPr lang="x-none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室，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100027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Room1612,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ZhongyuPlaza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, A6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Gongti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 North Road,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ChaoyangDistrict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,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100027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Beijing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, P.R. China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Tel: 0086-10-85910545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Fax: 0086-10-85910546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info@cameraitacina.com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sz="1800">
              <a:solidFill>
                <a:prstClr val="black"/>
              </a:solidFill>
              <a:latin typeface="Arial" panose="020B0604020202020204" pitchFamily="34" charset="0"/>
              <a:ea typeface="ヒラギノ角ゴ Pro W3"/>
              <a:cs typeface="ヒラギノ角ゴ Pro W3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 </a:t>
            </a:r>
            <a:endParaRPr lang="it-IT" sz="1000" dirty="0">
              <a:solidFill>
                <a:prstClr val="black">
                  <a:lumMod val="50000"/>
                  <a:lumOff val="50000"/>
                </a:prstClr>
              </a:solidFill>
              <a:ea typeface="ヒラギノ角ゴ Pro W3"/>
              <a:cs typeface="Trebuchet MS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Shanghai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x-none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上海市静安区江宁路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167</a:t>
            </a:r>
            <a:r>
              <a:rPr lang="x-none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号新城大厦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1604</a:t>
            </a:r>
            <a:r>
              <a:rPr lang="x-none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室，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 200041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Room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 1604,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XinchengMansion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, 167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Jiangning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 Road,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Jing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'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anDistrict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,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200041 Shanghai, P.R. China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 </a:t>
            </a:r>
            <a:endParaRPr lang="it-IT" sz="1000" dirty="0">
              <a:solidFill>
                <a:prstClr val="black">
                  <a:lumMod val="50000"/>
                  <a:lumOff val="50000"/>
                </a:prstClr>
              </a:solidFill>
              <a:ea typeface="ヒラギノ角ゴ Pro W3"/>
              <a:cs typeface="Trebuchet MS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Tel: 0086-21-54075181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 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Fax: 0086-21-54075182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infoshanghai@cameraitacina.com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 </a:t>
            </a:r>
            <a:endParaRPr lang="it-IT" sz="1000" dirty="0">
              <a:solidFill>
                <a:prstClr val="black">
                  <a:lumMod val="50000"/>
                  <a:lumOff val="50000"/>
                </a:prstClr>
              </a:solidFill>
              <a:ea typeface="ヒラギノ角ゴ Pro W3"/>
              <a:cs typeface="Trebuchet MS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sz="1800">
              <a:solidFill>
                <a:prstClr val="black"/>
              </a:solidFill>
              <a:latin typeface="Arial" panose="020B0604020202020204" pitchFamily="34" charset="0"/>
              <a:ea typeface="ヒラギノ角ゴ Pro W3"/>
              <a:cs typeface="ヒラギノ角ゴ Pro W3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Guangzhou</a:t>
            </a:r>
            <a:endParaRPr lang="it-IT" sz="1000" b="1" dirty="0">
              <a:solidFill>
                <a:prstClr val="black">
                  <a:lumMod val="50000"/>
                  <a:lumOff val="50000"/>
                </a:prstClr>
              </a:solidFill>
              <a:ea typeface="ヒラギノ角ゴ Pro W3"/>
              <a:cs typeface="Trebuchet MS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x-none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广州市环市东路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368</a:t>
            </a:r>
            <a:r>
              <a:rPr lang="x-none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号花园大厦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948</a:t>
            </a:r>
            <a:r>
              <a:rPr lang="x-none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房，邮政编码：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510064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Room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 948, Garden Hotel, 368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HuanshiDong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 Road,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510064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Guangzhou</a:t>
            </a: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, P.R. China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Tel: 0086-20-83652682 </a:t>
            </a:r>
            <a:r>
              <a:rPr lang="it-IT" sz="1000" dirty="0" err="1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  </a:t>
            </a:r>
            <a:endParaRPr lang="it-IT" sz="1000" dirty="0">
              <a:solidFill>
                <a:prstClr val="black">
                  <a:lumMod val="50000"/>
                  <a:lumOff val="50000"/>
                </a:prstClr>
              </a:solidFill>
              <a:ea typeface="ヒラギノ角ゴ Pro W3"/>
              <a:cs typeface="Trebuchet MS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Fax: 0086-20-83652683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black">
                    <a:lumMod val="50000"/>
                    <a:lumOff val="50000"/>
                  </a:prstClr>
                </a:solidFill>
                <a:ea typeface="ヒラギノ角ゴ Pro W3"/>
                <a:cs typeface="Trebuchet MS"/>
              </a:rPr>
              <a:t>infoguangdong@cameraitacina.com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000" dirty="0">
              <a:solidFill>
                <a:prstClr val="black"/>
              </a:solidFill>
              <a:ea typeface="ヒラギノ角ゴ Pro W3"/>
              <a:cs typeface="Trebuchet MS"/>
            </a:endParaRPr>
          </a:p>
        </p:txBody>
      </p: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59E64-A281-4E29-BF1B-C18A60443BD5}" type="datetime1">
              <a:rPr lang="it-IT" altLang="zh-CN"/>
              <a:pPr>
                <a:defRPr/>
              </a:pPr>
              <a:t>16/05/2017</a:t>
            </a:fld>
            <a:endParaRPr lang="it-IT" altLang="zh-CN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Prospettive di sviluppo sul mercato cinese per le imprese italiane</a:t>
            </a: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83D48-908E-477B-A0E2-05C6B4E84B43}" type="slidenum">
              <a:rPr lang="it-IT" altLang="zh-CN"/>
              <a:pPr>
                <a:defRPr/>
              </a:pPr>
              <a:t>‹#›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403062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-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48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62484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9DC1A-01F7-4A1F-9B43-004C1EC64AFA}" type="datetime1">
              <a:rPr lang="it-IT" altLang="zh-CN"/>
              <a:pPr>
                <a:defRPr/>
              </a:pPr>
              <a:t>16/05/2017</a:t>
            </a:fld>
            <a:endParaRPr lang="it-IT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3770C-1AEE-4470-9915-9D8C58479565}" type="slidenum">
              <a:rPr lang="it-IT" altLang="zh-CN"/>
              <a:pPr>
                <a:defRPr/>
              </a:pPr>
              <a:t>‹#›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3110030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-Title and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48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6248400" cy="4525963"/>
          </a:xfrm>
        </p:spPr>
        <p:txBody>
          <a:bodyPr/>
          <a:lstStyle>
            <a:lvl1pPr marL="514350" indent="-514350">
              <a:buClr>
                <a:schemeClr val="accent1">
                  <a:lumMod val="40000"/>
                  <a:lumOff val="60000"/>
                </a:schemeClr>
              </a:buClr>
              <a:buSzPct val="60000"/>
              <a:buFont typeface="+mj-lt"/>
              <a:buAutoNum type="arabicPeriod"/>
              <a:defRPr/>
            </a:lvl1pPr>
            <a:lvl2pPr marL="971550" indent="-514350">
              <a:buClr>
                <a:schemeClr val="accent1">
                  <a:lumMod val="40000"/>
                  <a:lumOff val="60000"/>
                </a:schemeClr>
              </a:buClr>
              <a:buSzPct val="60000"/>
              <a:buFont typeface="+mj-lt"/>
              <a:buAutoNum type="arabicPeriod"/>
              <a:defRPr/>
            </a:lvl2pPr>
            <a:lvl3pPr marL="1371600" indent="-457200">
              <a:buClr>
                <a:schemeClr val="accent1">
                  <a:lumMod val="40000"/>
                  <a:lumOff val="60000"/>
                </a:schemeClr>
              </a:buClr>
              <a:buSzPct val="60000"/>
              <a:buFont typeface="+mj-lt"/>
              <a:buAutoNum type="arabicPeriod"/>
              <a:defRPr/>
            </a:lvl3pPr>
            <a:lvl4pPr marL="1828800" indent="-457200">
              <a:buClr>
                <a:schemeClr val="accent1">
                  <a:lumMod val="40000"/>
                  <a:lumOff val="60000"/>
                </a:schemeClr>
              </a:buClr>
              <a:buSzPct val="60000"/>
              <a:buFont typeface="+mj-lt"/>
              <a:buAutoNum type="arabicPeriod"/>
              <a:defRPr/>
            </a:lvl4pPr>
            <a:lvl5pPr marL="2286000" indent="-457200">
              <a:buClr>
                <a:schemeClr val="accent1">
                  <a:lumMod val="40000"/>
                  <a:lumOff val="60000"/>
                </a:schemeClr>
              </a:buClr>
              <a:buSzPct val="60000"/>
              <a:buFont typeface="+mj-lt"/>
              <a:buAutoNum type="arabi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B2013-8D4F-4F57-A3F0-38A94BC74AA7}" type="datetime1">
              <a:rPr lang="it-IT" altLang="zh-CN"/>
              <a:pPr>
                <a:defRPr/>
              </a:pPr>
              <a:t>16/05/2017</a:t>
            </a:fld>
            <a:endParaRPr lang="it-IT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Prospettive di sviluppo sul mercato cinese per le imprese italiane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3A41F-CDD5-4849-9AA0-3E50F0320460}" type="slidenum">
              <a:rPr lang="it-IT" altLang="zh-CN"/>
              <a:pPr>
                <a:defRPr/>
              </a:pPr>
              <a:t>‹#›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4267671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-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7"/>
            <a:ext cx="6248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6248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6F2AC-3D76-45AB-9D33-3F9A0ED41100}" type="datetime1">
              <a:rPr lang="it-IT" altLang="zh-CN"/>
              <a:pPr>
                <a:defRPr/>
              </a:pPr>
              <a:t>16/05/2017</a:t>
            </a:fld>
            <a:endParaRPr lang="it-IT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Prospettive di sviluppo sul mercato cinese per le imprese italiane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B73FA-3298-4282-A8A7-00DD43C58C06}" type="slidenum">
              <a:rPr lang="it-IT" altLang="zh-CN"/>
              <a:pPr>
                <a:defRPr/>
              </a:pPr>
              <a:t>‹#›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799471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59832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598328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24849-4AD1-4939-ADA4-DDA14741D08A}" type="datetime1">
              <a:rPr lang="it-IT" altLang="zh-CN"/>
              <a:pPr>
                <a:defRPr/>
              </a:pPr>
              <a:t>16/05/2017</a:t>
            </a:fld>
            <a:endParaRPr lang="it-IT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Prospettive di sviluppo sul mercato cinese per le imprese italiane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5BBFD-9785-45B0-A4D7-C6FE4C849888}" type="slidenum">
              <a:rPr lang="it-IT" altLang="zh-CN"/>
              <a:pPr>
                <a:defRPr/>
              </a:pPr>
              <a:t>‹#›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240464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6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6324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0" y="1600201"/>
            <a:ext cx="2286000" cy="3276600"/>
          </a:xfrm>
        </p:spPr>
        <p:txBody>
          <a:bodyPr/>
          <a:lstStyle>
            <a:lvl1pPr>
              <a:buNone/>
              <a:defRPr sz="1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26D39-44B9-4A6F-BF44-AE86B6B75D48}" type="datetime1">
              <a:rPr lang="it-IT" altLang="zh-CN"/>
              <a:pPr>
                <a:defRPr/>
              </a:pPr>
              <a:t>16/05/2017</a:t>
            </a:fld>
            <a:endParaRPr lang="it-IT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Prospettive di sviluppo sul mercato cinese per le imprese italiane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A0E77-AFB5-489E-90D0-73E59235F3F6}" type="slidenum">
              <a:rPr lang="it-IT" altLang="zh-CN"/>
              <a:pPr>
                <a:defRPr/>
              </a:pPr>
              <a:t>‹#›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3821940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7-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7A7DE-4E27-4C3E-8EC2-7718200964DD}" type="datetime1">
              <a:rPr lang="it-IT" altLang="zh-CN"/>
              <a:pPr>
                <a:defRPr/>
              </a:pPr>
              <a:t>16/05/2017</a:t>
            </a:fld>
            <a:endParaRPr lang="it-IT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Prospettive di sviluppo sul mercato cinese per le imprese italiane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BCC89-5327-4C26-9586-3B2D7E0D0290}" type="slidenum">
              <a:rPr lang="it-IT" altLang="zh-CN"/>
              <a:pPr>
                <a:defRPr/>
              </a:pPr>
              <a:t>‹#›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252702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-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DAA23-F152-468D-9165-B94CC46719FB}" type="datetime1">
              <a:rPr lang="it-IT" altLang="zh-CN"/>
              <a:pPr>
                <a:defRPr/>
              </a:pPr>
              <a:t>16/05/2017</a:t>
            </a:fld>
            <a:endParaRPr lang="it-IT" altLang="zh-C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Prospettive di sviluppo sul mercato cinese per le imprese italiane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6AC35-77E6-4719-908A-02B97699EEBD}" type="slidenum">
              <a:rPr lang="it-IT" altLang="zh-CN"/>
              <a:pPr>
                <a:defRPr/>
              </a:pPr>
              <a:t>‹#›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419406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9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68271-FF91-4174-BB17-CE578725E4D4}" type="datetime1">
              <a:rPr lang="it-IT" altLang="zh-CN"/>
              <a:pPr>
                <a:defRPr/>
              </a:pPr>
              <a:t>16/05/2017</a:t>
            </a:fld>
            <a:endParaRPr lang="it-IT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Prospettive di sviluppo sul mercato cinese per le imprese italiane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2DC24-C352-4C54-BE1C-EDC68ACBE4A5}" type="slidenum">
              <a:rPr lang="it-IT" altLang="zh-CN"/>
              <a:pPr>
                <a:defRPr/>
              </a:pPr>
              <a:t>‹#›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72078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zh-CN"/>
              <a:t>Click to edit Master title style</a:t>
            </a:r>
            <a:endParaRPr lang="it-IT" altLang="zh-CN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6324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it-IT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898989"/>
                </a:solidFill>
                <a:latin typeface="Trebuchet MS" pitchFamily="34" charset="0"/>
                <a:ea typeface="ヒラギノ角ゴ Pro W3" charset="-128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6BB6D50-B7ED-43DA-A842-46D59F08F6B4}" type="datetime1">
              <a:rPr lang="it-IT" altLang="zh-CN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16/05/2017</a:t>
            </a:fld>
            <a:endParaRPr lang="it-IT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0338" y="6356352"/>
            <a:ext cx="37433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898989"/>
                </a:solidFill>
                <a:latin typeface="Trebuchet MS" pitchFamily="34" charset="0"/>
                <a:ea typeface="ヒラギノ角ゴ Pro W3" pitchFamily="-109" charset="-128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/>
              <a:t>Prospettive di sviluppo sul mercato cinese per le imprese italiane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  <a:latin typeface="Trebuchet MS" panose="020B0603020202020204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4E2EAF7-33E7-4F70-8F19-10DACDC71D10}" type="slidenum">
              <a:rPr lang="it-IT" altLang="zh-CN" smtClean="0"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 altLang="zh-CN">
              <a:ea typeface="ヒラギノ角ゴ Pro W3" charset="-128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74638"/>
            <a:ext cx="2355924" cy="380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719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 spc="-300">
          <a:solidFill>
            <a:srgbClr val="E26646"/>
          </a:solidFill>
          <a:latin typeface="+mj-lt"/>
          <a:ea typeface="ヒラギノ角ゴ Pro W3" pitchFamily="-109" charset="-128"/>
          <a:cs typeface="ヒラギノ角ゴ Pro W3" pitchFamily="-109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6646"/>
          </a:solidFill>
          <a:latin typeface="Trebuchet MS" pitchFamily="-109" charset="0"/>
          <a:ea typeface="ヒラギノ角ゴ Pro W3" pitchFamily="-109" charset="-128"/>
          <a:cs typeface="ヒラギノ角ゴ Pro W3" pitchFamily="-109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6646"/>
          </a:solidFill>
          <a:latin typeface="Trebuchet MS" pitchFamily="-109" charset="0"/>
          <a:ea typeface="ヒラギノ角ゴ Pro W3" pitchFamily="-109" charset="-128"/>
          <a:cs typeface="ヒラギノ角ゴ Pro W3" pitchFamily="-109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6646"/>
          </a:solidFill>
          <a:latin typeface="Trebuchet MS" pitchFamily="-109" charset="0"/>
          <a:ea typeface="ヒラギノ角ゴ Pro W3" pitchFamily="-109" charset="-128"/>
          <a:cs typeface="ヒラギノ角ゴ Pro W3" pitchFamily="-109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E26646"/>
          </a:solidFill>
          <a:latin typeface="Trebuchet MS" pitchFamily="-109" charset="0"/>
          <a:ea typeface="ヒラギノ角ゴ Pro W3" pitchFamily="-109" charset="-128"/>
          <a:cs typeface="ヒラギノ角ゴ Pro W3" pitchFamily="-109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E26646"/>
          </a:solidFill>
          <a:latin typeface="Trebuchet MS" pitchFamily="-109" charset="0"/>
          <a:ea typeface="ヒラギノ角ゴ Pro W3" pitchFamily="-109" charset="-128"/>
          <a:cs typeface="ヒラギノ角ゴ Pro W3" pitchFamily="-109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E26646"/>
          </a:solidFill>
          <a:latin typeface="Trebuchet MS" pitchFamily="-109" charset="0"/>
          <a:ea typeface="ヒラギノ角ゴ Pro W3" pitchFamily="-109" charset="-128"/>
          <a:cs typeface="ヒラギノ角ゴ Pro W3" pitchFamily="-109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E26646"/>
          </a:solidFill>
          <a:latin typeface="Trebuchet MS" pitchFamily="-109" charset="0"/>
          <a:ea typeface="ヒラギノ角ゴ Pro W3" pitchFamily="-109" charset="-128"/>
          <a:cs typeface="ヒラギノ角ゴ Pro W3" pitchFamily="-109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E26646"/>
          </a:solidFill>
          <a:latin typeface="Trebuchet MS" pitchFamily="-109" charset="0"/>
          <a:ea typeface="ヒラギノ角ゴ Pro W3" pitchFamily="-109" charset="-128"/>
          <a:cs typeface="ヒラギノ角ゴ Pro W3" pitchFamily="-109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7F7F7F"/>
          </a:solidFill>
          <a:latin typeface="+mn-lt"/>
          <a:ea typeface="ヒラギノ角ゴ Pro W3" pitchFamily="-109" charset="-128"/>
          <a:cs typeface="ヒラギノ角ゴ Pro W3" pitchFamily="-109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7F7F7F"/>
          </a:solidFill>
          <a:latin typeface="+mn-lt"/>
          <a:ea typeface="ヒラギノ角ゴ Pro W3" pitchFamily="-109" charset="-128"/>
          <a:cs typeface="ヒラギノ角ゴ Pro W3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+mn-lt"/>
          <a:ea typeface="ヒラギノ角ゴ Pro W3" pitchFamily="-109" charset="-128"/>
          <a:cs typeface="ヒラギノ角ゴ Pro W3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7F7F7F"/>
          </a:solidFill>
          <a:latin typeface="+mn-lt"/>
          <a:ea typeface="ヒラギノ角ゴ Pro W3" pitchFamily="-109" charset="-128"/>
          <a:cs typeface="ヒラギノ角ゴ Pro W3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7F7F7F"/>
          </a:solidFill>
          <a:latin typeface="+mn-lt"/>
          <a:ea typeface="ヒラギノ角ゴ Pro W3" pitchFamily="-109" charset="-128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364796" y="823035"/>
            <a:ext cx="7620224" cy="647700"/>
          </a:xfrm>
        </p:spPr>
        <p:txBody>
          <a:bodyPr/>
          <a:lstStyle/>
          <a:p>
            <a:pPr marL="0" indent="0">
              <a:defRPr/>
            </a:pPr>
            <a:r>
              <a:rPr lang="en-US" sz="3600" b="1" spc="-300" dirty="0">
                <a:solidFill>
                  <a:srgbClr val="E26646"/>
                </a:solidFill>
                <a:latin typeface="+mj-lt"/>
              </a:rPr>
              <a:t>CHINA-ITALY CHAMBER OF COMMERCE</a:t>
            </a:r>
          </a:p>
          <a:p>
            <a:pPr marL="0" indent="0">
              <a:defRPr/>
            </a:pPr>
            <a:endParaRPr lang="en-US" sz="2400" b="1" spc="-300" dirty="0">
              <a:solidFill>
                <a:srgbClr val="E26646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796" y="1978825"/>
            <a:ext cx="366097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2017 WORKING GROUP UPDATE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IV CICC Shanghai Members’ Meeting</a:t>
            </a:r>
          </a:p>
          <a:p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  <a:p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12</a:t>
            </a:r>
            <a:r>
              <a:rPr lang="en-GB" sz="1400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</a:t>
            </a: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May 2017</a:t>
            </a:r>
          </a:p>
          <a:p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110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58441"/>
            <a:ext cx="9144000" cy="1143000"/>
          </a:xfrm>
        </p:spPr>
        <p:txBody>
          <a:bodyPr/>
          <a:lstStyle/>
          <a:p>
            <a:pPr algn="ctr"/>
            <a:r>
              <a:rPr lang="en-US" dirty="0"/>
              <a:t>SERVICE PROVIDER WORKING GROUP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3770C-1AEE-4470-9915-9D8C58479565}" type="slidenum">
              <a:rPr lang="it-IT" altLang="zh-CN" smtClean="0"/>
              <a:pPr>
                <a:defRPr/>
              </a:pPr>
              <a:t>2</a:t>
            </a:fld>
            <a:endParaRPr lang="it-IT" altLang="zh-CN"/>
          </a:p>
        </p:txBody>
      </p:sp>
      <p:sp>
        <p:nvSpPr>
          <p:cNvPr id="7" name="TextBox 6"/>
          <p:cNvSpPr txBox="1"/>
          <p:nvPr/>
        </p:nvSpPr>
        <p:spPr>
          <a:xfrm>
            <a:off x="1" y="3310834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Beijing • Shanghai • Suzhou • Guangzhou • Chongqing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0886" y="5226786"/>
            <a:ext cx="58271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Working Group Coordinator: Vittorio Franzese</a:t>
            </a:r>
          </a:p>
          <a:p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Working Group Vice-Coordinator: Anna Del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Bolgia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20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SPWG update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2"/>
            <a:ext cx="8037871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April 20th, 2017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the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SERVICE PROVIDERS NATIONAL WORKING GROUP (SPWG)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has been re-started up. 						</a:t>
            </a:r>
          </a:p>
          <a:p>
            <a:pPr marL="0" indent="0" algn="just">
              <a:buNone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meeting was held at CICC Shanghai office, with the participation of more than 20 companies’ representatives.			</a:t>
            </a:r>
          </a:p>
          <a:p>
            <a:pPr marL="0" indent="0" algn="ctr">
              <a:buNone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WHO SPWG REPRESENTS?</a:t>
            </a:r>
          </a:p>
          <a:p>
            <a:pPr algn="ctr"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Consulting services: Legal, Management, HR, Financial, Logistic (34); Bank (3); Education (1); IT Services (1).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3770C-1AEE-4470-9915-9D8C58479565}" type="slidenum">
              <a:rPr lang="it-IT" altLang="zh-CN" smtClean="0"/>
              <a:pPr>
                <a:defRPr/>
              </a:pPr>
              <a:t>3</a:t>
            </a:fld>
            <a:endParaRPr lang="it-IT" altLang="zh-CN"/>
          </a:p>
        </p:txBody>
      </p:sp>
      <p:sp>
        <p:nvSpPr>
          <p:cNvPr id="7" name="Arrow: Down 6"/>
          <p:cNvSpPr/>
          <p:nvPr/>
        </p:nvSpPr>
        <p:spPr>
          <a:xfrm>
            <a:off x="4313468" y="4163464"/>
            <a:ext cx="524001" cy="772330"/>
          </a:xfrm>
          <a:prstGeom prst="down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4149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SPWG objectives 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2"/>
            <a:ext cx="8037871" cy="45259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Involve more companies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operating as Service Providers from all the districts: solidify the group and empower it;					</a:t>
            </a:r>
            <a:b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Higher visibility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the members of SPWG (e.g. via Newsletter, Logo, CCIC communication…);									</a:t>
            </a:r>
            <a:b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Cooperation with the other Working Groups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CCIC, promoting the cross-participation;											</a:t>
            </a:r>
            <a:b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Playing the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role of Advisor to the CCIC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(as far as services are concerned) and have a closer relationship;						 </a:t>
            </a:r>
            <a:b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Involve other institutions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(Italian Consulate, ICE, etc.);</a:t>
            </a:r>
          </a:p>
          <a:p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3770C-1AEE-4470-9915-9D8C58479565}" type="slidenum">
              <a:rPr lang="it-IT" altLang="zh-CN" smtClean="0"/>
              <a:pPr>
                <a:defRPr/>
              </a:pPr>
              <a:t>4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3952093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SPWG objectives (2)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2"/>
            <a:ext cx="8037871" cy="45259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Overcome the mistrust towards the Group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due to the competition between the companies and avoid conflicts;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Overcome the heterogeneous nature of the companies involved and pursue cross-sector interests which can meet the needs of all the categories of members;										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Create privileged channels of access to the information and to the events.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3770C-1AEE-4470-9915-9D8C58479565}" type="slidenum">
              <a:rPr lang="it-IT" altLang="zh-CN" smtClean="0"/>
              <a:pPr>
                <a:defRPr/>
              </a:pPr>
              <a:t>5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2537586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SPWG first activities proposals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2"/>
            <a:ext cx="8037871" cy="45259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Short </a:t>
            </a:r>
            <a:r>
              <a:rPr lang="en-US" sz="2000" b="1">
                <a:solidFill>
                  <a:schemeClr val="tx1">
                    <a:lumMod val="75000"/>
                    <a:lumOff val="25000"/>
                  </a:schemeClr>
                </a:solidFill>
              </a:rPr>
              <a:t>and </a:t>
            </a:r>
            <a:r>
              <a:rPr lang="en-US" sz="20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quick surveys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will be sent to all members of the SPWG in order to better understand the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common interests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type of activities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														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Activities proposed of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 different types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close to SPWG’s members, open to other SPWGs and CCIC’s members, open to other Chamber of Commerce and external professionals;			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Activities could vary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from informative events, workshops, training activities, to intra groups activities, cross-border activity with the other chambers and the European Chamber;						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Create therefore an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agenda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with all the activities and a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WeChat Group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further communication and connect each other. 															</a:t>
            </a:r>
          </a:p>
          <a:p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3770C-1AEE-4470-9915-9D8C58479565}" type="slidenum">
              <a:rPr lang="it-IT" altLang="zh-CN" smtClean="0"/>
              <a:pPr>
                <a:defRPr/>
              </a:pPr>
              <a:t>6</a:t>
            </a:fld>
            <a:endParaRPr lang="it-IT" altLang="zh-CN"/>
          </a:p>
        </p:txBody>
      </p:sp>
    </p:spTree>
    <p:extLst>
      <p:ext uri="{BB962C8B-B14F-4D97-AF65-F5344CB8AC3E}">
        <p14:creationId xmlns:p14="http://schemas.microsoft.com/office/powerpoint/2010/main" val="1212357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296619" y="4883688"/>
            <a:ext cx="3847381" cy="19743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2" name="TextBox 12"/>
          <p:cNvSpPr txBox="1">
            <a:spLocks noChangeArrowheads="1"/>
          </p:cNvSpPr>
          <p:nvPr/>
        </p:nvSpPr>
        <p:spPr bwMode="auto">
          <a:xfrm>
            <a:off x="426545" y="183052"/>
            <a:ext cx="3648089" cy="1435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20" tIns="40060" rIns="80120" bIns="40060">
            <a:spAutoFit/>
          </a:bodyPr>
          <a:lstStyle>
            <a:defPPr>
              <a:defRPr lang="it-IT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9pPr>
          </a:lstStyle>
          <a:p>
            <a:pPr algn="just" defTabSz="801197"/>
            <a:r>
              <a:rPr lang="it-IT" altLang="ja-JP" sz="4400" b="1" spc="-300" dirty="0">
                <a:solidFill>
                  <a:srgbClr val="E26646"/>
                </a:solidFill>
                <a:latin typeface="+mj-lt"/>
                <a:ea typeface="ヒラギノ角ゴ Pro W3" pitchFamily="-109" charset="-128"/>
                <a:cs typeface="ヒラギノ角ゴ Pro W3" pitchFamily="-109" charset="-128"/>
              </a:rPr>
              <a:t>Contact</a:t>
            </a:r>
            <a:r>
              <a:rPr lang="it-IT" altLang="ja-JP" sz="1200" dirty="0">
                <a:solidFill>
                  <a:srgbClr val="7F7F7F"/>
                </a:solidFill>
                <a:latin typeface="Trebuchet MS" pitchFamily="34" charset="0"/>
                <a:ea typeface="+mn-ea"/>
              </a:rPr>
              <a:t>  </a:t>
            </a:r>
            <a:r>
              <a:rPr lang="it-IT" altLang="ja-JP" sz="4400" b="1" spc="-300" dirty="0">
                <a:solidFill>
                  <a:srgbClr val="E26646"/>
                </a:solidFill>
                <a:latin typeface="+mj-lt"/>
                <a:ea typeface="ヒラギノ角ゴ Pro W3" pitchFamily="-109" charset="-128"/>
                <a:cs typeface="ヒラギノ角ゴ Pro W3" pitchFamily="-109" charset="-128"/>
              </a:rPr>
              <a:t>Information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96979" y="337537"/>
            <a:ext cx="2733371" cy="21612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28" marR="13965">
              <a:lnSpc>
                <a:spcPts val="2247"/>
              </a:lnSpc>
              <a:spcBef>
                <a:spcPts val="112"/>
              </a:spcBef>
            </a:pP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3992" y="2653269"/>
            <a:ext cx="2753407" cy="15216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28">
              <a:lnSpc>
                <a:spcPts val="973"/>
              </a:lnSpc>
              <a:spcBef>
                <a:spcPts val="48"/>
              </a:spcBef>
            </a:pP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6979" y="4397483"/>
            <a:ext cx="2750420" cy="1058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28" marR="8065">
              <a:lnSpc>
                <a:spcPts val="973"/>
              </a:lnSpc>
              <a:spcBef>
                <a:spcPts val="48"/>
              </a:spcBef>
            </a:pP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259362" y="6334860"/>
            <a:ext cx="597868" cy="216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128">
              <a:lnSpc>
                <a:spcPts val="692"/>
              </a:lnSpc>
              <a:spcBef>
                <a:spcPts val="34"/>
              </a:spcBef>
            </a:pPr>
            <a:endParaRPr sz="600" dirty="0">
              <a:latin typeface="Times New Roman"/>
              <a:cs typeface="Times New Roman"/>
            </a:endParaRPr>
          </a:p>
        </p:txBody>
      </p: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2601890" y="4451965"/>
            <a:ext cx="3648089" cy="758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20" tIns="40060" rIns="80120" bIns="40060">
            <a:spAutoFit/>
          </a:bodyPr>
          <a:lstStyle>
            <a:defPPr>
              <a:defRPr lang="it-IT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-84" charset="-128"/>
                <a:cs typeface="+mn-cs"/>
              </a:defRPr>
            </a:lvl9pPr>
          </a:lstStyle>
          <a:p>
            <a:pPr algn="just" defTabSz="801197"/>
            <a:r>
              <a:rPr lang="it-IT" altLang="ja-JP" sz="4400" b="1" spc="-300" dirty="0">
                <a:solidFill>
                  <a:srgbClr val="E26646"/>
                </a:solidFill>
                <a:latin typeface="+mj-lt"/>
                <a:ea typeface="ヒラギノ角ゴ Pro W3" pitchFamily="-109" charset="-128"/>
                <a:cs typeface="ヒラギノ角ゴ Pro W3" pitchFamily="-109" charset="-128"/>
              </a:rPr>
              <a:t>THANK YOU!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730" y="4534453"/>
            <a:ext cx="1714500" cy="1714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71646" y="6150832"/>
            <a:ext cx="2383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FOLLOW US ON WECHAT!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6693" y="1844700"/>
            <a:ext cx="582710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Working Group Coordinator: Vittorio Franzese</a:t>
            </a: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Tel: + 86 13121247033</a:t>
            </a: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WeChat ID: 13121247033</a:t>
            </a:r>
          </a:p>
          <a:p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Working Group Vice-Coordinator: Anna Del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Bolgia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Tel: +86 130 6186 9273 </a:t>
            </a: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WeChat ID: Anna_250390</a:t>
            </a:r>
          </a:p>
        </p:txBody>
      </p:sp>
    </p:spTree>
    <p:extLst>
      <p:ext uri="{BB962C8B-B14F-4D97-AF65-F5344CB8AC3E}">
        <p14:creationId xmlns:p14="http://schemas.microsoft.com/office/powerpoint/2010/main" val="265542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aster_CICC_Insid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7654</TotalTime>
  <Words>212</Words>
  <Application>Microsoft Office PowerPoint</Application>
  <PresentationFormat>On-screen Show (4:3)</PresentationFormat>
  <Paragraphs>57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ＭＳ ゴシック</vt:lpstr>
      <vt:lpstr>ヒラギノ角ゴ Pro W3</vt:lpstr>
      <vt:lpstr>Arial</vt:lpstr>
      <vt:lpstr>Calibri</vt:lpstr>
      <vt:lpstr>Times New Roman</vt:lpstr>
      <vt:lpstr>Trebuchet MS</vt:lpstr>
      <vt:lpstr>Wingdings</vt:lpstr>
      <vt:lpstr>Master_CICC_Inside</vt:lpstr>
      <vt:lpstr>PowerPoint Presentation</vt:lpstr>
      <vt:lpstr>SERVICE PROVIDER WORKING GROUP</vt:lpstr>
      <vt:lpstr>SPWG update</vt:lpstr>
      <vt:lpstr>SPWG objectives </vt:lpstr>
      <vt:lpstr>SPWG objectives (2)</vt:lpstr>
      <vt:lpstr>SPWG first activities proposals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Manfredi Lodato</dc:creator>
  <cp:lastModifiedBy>SH Intern04</cp:lastModifiedBy>
  <cp:revision>183</cp:revision>
  <dcterms:created xsi:type="dcterms:W3CDTF">2016-01-18T04:08:47Z</dcterms:created>
  <dcterms:modified xsi:type="dcterms:W3CDTF">2017-05-16T09:45:10Z</dcterms:modified>
</cp:coreProperties>
</file>